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2" r:id="rId3"/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  <p:embeddedFont>
      <p:font typeface="Helvetica Neue Light"/>
      <p:regular r:id="rId43"/>
      <p:bold r:id="rId44"/>
      <p:italic r:id="rId45"/>
      <p:boldItalic r:id="rId46"/>
    </p:embeddedFont>
    <p:embeddedFont>
      <p:font typeface="Roboto Mon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44" Type="http://schemas.openxmlformats.org/officeDocument/2006/relationships/font" Target="fonts/HelveticaNeueLight-bold.fntdata"/><Relationship Id="rId43" Type="http://schemas.openxmlformats.org/officeDocument/2006/relationships/font" Target="fonts/HelveticaNeueLight-regular.fntdata"/><Relationship Id="rId46" Type="http://schemas.openxmlformats.org/officeDocument/2006/relationships/font" Target="fonts/HelveticaNeueLight-boldItalic.fntdata"/><Relationship Id="rId45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RobotoMono-bold.fntdata"/><Relationship Id="rId47" Type="http://schemas.openxmlformats.org/officeDocument/2006/relationships/font" Target="fonts/RobotoMono-regular.fntdata"/><Relationship Id="rId49" Type="http://schemas.openxmlformats.org/officeDocument/2006/relationships/font" Target="fonts/RobotoMono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Roboto-regular.fntdata"/><Relationship Id="rId34" Type="http://schemas.openxmlformats.org/officeDocument/2006/relationships/slide" Target="slides/slide28.xml"/><Relationship Id="rId37" Type="http://schemas.openxmlformats.org/officeDocument/2006/relationships/font" Target="fonts/Roboto-italic.fntdata"/><Relationship Id="rId36" Type="http://schemas.openxmlformats.org/officeDocument/2006/relationships/font" Target="fonts/Roboto-bold.fntdata"/><Relationship Id="rId39" Type="http://schemas.openxmlformats.org/officeDocument/2006/relationships/font" Target="fonts/HelveticaNeue-regular.fntdata"/><Relationship Id="rId38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font" Target="fonts/RobotoMon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&amp; Sub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92968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892968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&amp; Bulle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69726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rIns="58925" tIns="58925"/>
          <a:lstStyle>
            <a:lvl1pPr indent="-17780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Horizontal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pic"/>
          </p:nvPr>
        </p:nvSpPr>
        <p:spPr>
          <a:xfrm>
            <a:off x="1129605" y="334863"/>
            <a:ext cx="6876000" cy="3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7780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892968" y="3542853"/>
            <a:ext cx="73581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92968" y="4319736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4437983" y="4875609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892968" y="1701105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pic"/>
          </p:nvPr>
        </p:nvSpPr>
        <p:spPr>
          <a:xfrm>
            <a:off x="4723804" y="334863"/>
            <a:ext cx="3750600" cy="4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7780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669726" y="334863"/>
            <a:ext cx="3750600" cy="21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3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69726" y="2511474"/>
            <a:ext cx="3750600" cy="21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pic"/>
          </p:nvPr>
        </p:nvSpPr>
        <p:spPr>
          <a:xfrm>
            <a:off x="4723804" y="1372939"/>
            <a:ext cx="37506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7780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69726" y="1372939"/>
            <a:ext cx="37506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rIns="58925" tIns="58925"/>
          <a:lstStyle>
            <a:lvl1pPr indent="-127000" lvl="0" marL="2159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39700" lvl="1" marL="4445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27000" lvl="2" marL="6604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39700" lvl="3" marL="8890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39700" lvl="4" marL="11049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77777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69726" y="669726"/>
            <a:ext cx="7804500" cy="3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rIns="58925" tIns="58925"/>
          <a:lstStyle>
            <a:lvl1pPr indent="-17780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3 Up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pic"/>
          </p:nvPr>
        </p:nvSpPr>
        <p:spPr>
          <a:xfrm>
            <a:off x="4723804" y="2685603"/>
            <a:ext cx="3750600" cy="1988999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7780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8" name="Shape 88"/>
          <p:cNvSpPr/>
          <p:nvPr>
            <p:ph idx="3" type="pic"/>
          </p:nvPr>
        </p:nvSpPr>
        <p:spPr>
          <a:xfrm>
            <a:off x="4728176" y="468808"/>
            <a:ext cx="37506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7780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9" name="Shape 89"/>
          <p:cNvSpPr/>
          <p:nvPr>
            <p:ph idx="4" type="pic"/>
          </p:nvPr>
        </p:nvSpPr>
        <p:spPr>
          <a:xfrm>
            <a:off x="669726" y="468808"/>
            <a:ext cx="3750600" cy="4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7780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892968" y="3355330"/>
            <a:ext cx="7358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892968" y="2250281"/>
            <a:ext cx="73581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7780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3" type="body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8" name="Shape 15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rIns="58925" tIns="589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1524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2921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444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5842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7366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8890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0287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181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69726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rIns="58925" tIns="58925"/>
          <a:lstStyle>
            <a:lvl1pPr indent="-177800" lvl="0" marL="292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177800" lvl="1" marL="571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177800" lvl="2" marL="863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177800" lvl="3" marL="1143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177800" lvl="4" marL="1435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177800" lvl="5" marL="17145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177800" lvl="6" marL="20066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165100" lvl="7" marL="22860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177800" lvl="8" marL="25781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b="0" i="0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arxiv.org/pdf/1211.5063.pdf" TargetMode="External"/><Relationship Id="rId4" Type="http://schemas.openxmlformats.org/officeDocument/2006/relationships/hyperlink" Target="https://www.tensorflow.org/versions/r0.12/api_docs/python/train/gradient_clipp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tensorflow/tensorflow" TargetMode="External"/><Relationship Id="rId4" Type="http://schemas.openxmlformats.org/officeDocument/2006/relationships/hyperlink" Target="https://github.com/Theano/Theano" TargetMode="External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464100" y="454950"/>
            <a:ext cx="8520600" cy="24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w" sz="5200">
                <a:solidFill>
                  <a:srgbClr val="000000"/>
                </a:solidFill>
              </a:rPr>
              <a:t>Class</a:t>
            </a:r>
            <a:r>
              <a:rPr lang="iw" sz="5200"/>
              <a:t> 7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iw" sz="5200">
                <a:solidFill>
                  <a:srgbClr val="000000"/>
                </a:solidFill>
              </a:rPr>
              <a:t>Mini Presentations - part </a:t>
            </a:r>
            <a:r>
              <a:rPr lang="iw" sz="5200"/>
              <a:t>2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iw" sz="5200"/>
              <a:t>28</a:t>
            </a:r>
            <a:r>
              <a:rPr lang="iw" sz="5200">
                <a:solidFill>
                  <a:srgbClr val="000000"/>
                </a:solidFill>
              </a:rPr>
              <a:t>.5.2017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iw"/>
              <a:t>Locally Connected Layer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152475"/>
            <a:ext cx="8520600" cy="51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It’s a mid-point between fully connected and convolution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910" y="1663362"/>
            <a:ext cx="556260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2609100" y="3999950"/>
            <a:ext cx="17841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Fully connected</a:t>
            </a:r>
          </a:p>
          <a:p>
            <a:pPr lvl="0" rtl="0">
              <a:spcBef>
                <a:spcPts val="0"/>
              </a:spcBef>
              <a:buNone/>
            </a:pPr>
            <a:r>
              <a:rPr lang="iw"/>
              <a:t>Is×Ic×Os×Oc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5002835" y="3999950"/>
            <a:ext cx="4008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convolution</a:t>
            </a:r>
          </a:p>
          <a:p>
            <a:pPr lvl="0" rtl="0">
              <a:spcBef>
                <a:spcPts val="0"/>
              </a:spcBef>
              <a:buNone/>
            </a:pPr>
            <a:r>
              <a:rPr lang="iw"/>
              <a:t>Ic×k×Oc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311700" y="1563627"/>
            <a:ext cx="22974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Is = input size</a:t>
            </a:r>
          </a:p>
          <a:p>
            <a:pPr lvl="0" rtl="0">
              <a:spcBef>
                <a:spcPts val="0"/>
              </a:spcBef>
              <a:buNone/>
            </a:pPr>
            <a:r>
              <a:rPr lang="iw"/>
              <a:t>Ic = input channels</a:t>
            </a:r>
          </a:p>
          <a:p>
            <a:pPr lvl="0" rtl="0">
              <a:spcBef>
                <a:spcPts val="0"/>
              </a:spcBef>
              <a:buNone/>
            </a:pPr>
            <a:r>
              <a:rPr lang="iw"/>
              <a:t>k = kernel size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w">
                <a:solidFill>
                  <a:schemeClr val="dk1"/>
                </a:solidFill>
              </a:rPr>
              <a:t>Os = output size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w">
                <a:solidFill>
                  <a:schemeClr val="dk1"/>
                </a:solidFill>
              </a:rPr>
              <a:t>Oc = output channels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Locally Connected Layer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1152475"/>
            <a:ext cx="8520600" cy="51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It’s a mid-point between fully connected and convolution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2868427" y="4239400"/>
            <a:ext cx="4008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iw"/>
              <a:t>Locally Connected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iw"/>
              <a:t>Is×Ic×k×Oc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675" y="1815775"/>
            <a:ext cx="2940289" cy="242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311700" y="1563627"/>
            <a:ext cx="22974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Is = input size</a:t>
            </a:r>
          </a:p>
          <a:p>
            <a:pPr lvl="0" rtl="0">
              <a:spcBef>
                <a:spcPts val="0"/>
              </a:spcBef>
              <a:buNone/>
            </a:pPr>
            <a:r>
              <a:rPr lang="iw"/>
              <a:t>Ic = input channels</a:t>
            </a:r>
          </a:p>
          <a:p>
            <a:pPr lvl="0" rtl="0">
              <a:spcBef>
                <a:spcPts val="0"/>
              </a:spcBef>
              <a:buNone/>
            </a:pPr>
            <a:r>
              <a:rPr lang="iw"/>
              <a:t>k = kernel size</a:t>
            </a:r>
          </a:p>
          <a:p>
            <a:pPr lvl="0" rtl="0">
              <a:spcBef>
                <a:spcPts val="0"/>
              </a:spcBef>
              <a:buNone/>
            </a:pPr>
            <a:r>
              <a:rPr lang="iw">
                <a:solidFill>
                  <a:schemeClr val="dk1"/>
                </a:solidFill>
              </a:rPr>
              <a:t>Os = output size</a:t>
            </a:r>
          </a:p>
          <a:p>
            <a:pPr lvl="0" rtl="0">
              <a:spcBef>
                <a:spcPts val="0"/>
              </a:spcBef>
              <a:buNone/>
            </a:pPr>
            <a:r>
              <a:rPr lang="iw">
                <a:solidFill>
                  <a:schemeClr val="dk1"/>
                </a:solidFill>
              </a:rPr>
              <a:t>Oc = output channels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Locally Connected Layer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8520600" cy="120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Keras implimantation:</a:t>
            </a:r>
          </a:p>
          <a:p>
            <a:pPr lvl="0" rtl="0">
              <a:spcBef>
                <a:spcPts val="0"/>
              </a:spcBef>
              <a:buNone/>
            </a:pPr>
            <a:r>
              <a:rPr lang="iw"/>
              <a:t>Just replace Conv1D with LocallyConnected1D (2D also available)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258450" y="2216410"/>
            <a:ext cx="86271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>
                <a:solidFill>
                  <a:srgbClr val="783F04"/>
                </a:solidFill>
              </a:rPr>
              <a:t>keras.layers.local.LocallyConnected1D(filters, kernel_size, strides=1, padding='valid', data_format=None, activation=None, use_bias=True, kernel_initializer='glorot_uniform', bias_initializer='zeros', kernel_regularizer=None, bias_regularizer=None, activity_regularizer=None, kernel_constraint=None, bias_constraint=None)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21960" l="29846" r="6406" t="59095"/>
          <a:stretch/>
        </p:blipFill>
        <p:spPr>
          <a:xfrm>
            <a:off x="311687" y="3455764"/>
            <a:ext cx="8458876" cy="15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Helvetica Neue Light"/>
              <a:buNone/>
            </a:pPr>
            <a:r>
              <a:rPr lang="iw" sz="4200"/>
              <a:t>Residual Networks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  <a:r>
              <a:rPr lang="iw" sz="3600">
                <a:highlight>
                  <a:srgbClr val="FFFF00"/>
                </a:highlight>
              </a:rPr>
              <a:t>Lee Peleg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4294967295" type="ctrTitle"/>
          </p:nvPr>
        </p:nvSpPr>
        <p:spPr>
          <a:xfrm>
            <a:off x="892968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r>
              <a:rPr b="0" i="0" lang="iw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Residual Networks</a:t>
            </a:r>
          </a:p>
        </p:txBody>
      </p:sp>
      <p:sp>
        <p:nvSpPr>
          <p:cNvPr id="267" name="Shape 267"/>
          <p:cNvSpPr txBox="1"/>
          <p:nvPr>
            <p:ph idx="4294967295" type="subTitle"/>
          </p:nvPr>
        </p:nvSpPr>
        <p:spPr>
          <a:xfrm>
            <a:off x="892968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r>
              <a:rPr b="0" i="0" lang="iw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Lee Peleg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r>
              <a:rPr b="0" i="0" lang="iw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Motivation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69726" y="1372939"/>
            <a:ext cx="7804500" cy="18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rIns="32750" tIns="32750">
            <a:no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 Light"/>
              <a:buChar char="•"/>
            </a:pPr>
            <a:r>
              <a:rPr b="0" i="0" lang="iw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Deeper network perform better on image recognition tasks.</a:t>
            </a:r>
          </a:p>
          <a:p>
            <a:pPr indent="-247650" lvl="0" marL="2540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 Light"/>
              <a:buChar char="•"/>
            </a:pPr>
            <a:r>
              <a:rPr b="0" i="0" lang="iw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When reaching tens of layers, a degradation suddenly appears for the training error. </a:t>
            </a:r>
          </a:p>
          <a:p>
            <a:pPr indent="-247650" lvl="0" marL="2540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 Light"/>
              <a:buChar char="•"/>
            </a:pPr>
            <a:r>
              <a:rPr b="0" i="0" lang="iw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But why would a deeper network ruin the training error, when it can just learn an identity representation?</a:t>
            </a:r>
          </a:p>
        </p:txBody>
      </p:sp>
      <p:pic>
        <p:nvPicPr>
          <p:cNvPr descr="pasted-image.png" id="274" name="Shape 274"/>
          <p:cNvPicPr preferRelativeResize="0"/>
          <p:nvPr/>
        </p:nvPicPr>
        <p:blipFill rotWithShape="1">
          <a:blip r:embed="rId3">
            <a:alphaModFix/>
          </a:blip>
          <a:srcRect b="35893" l="0" r="0" t="0"/>
          <a:stretch/>
        </p:blipFill>
        <p:spPr>
          <a:xfrm>
            <a:off x="1134767" y="3156527"/>
            <a:ext cx="6874200" cy="18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r>
              <a:rPr b="0" i="0" lang="iw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Scheme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767953" y="1322709"/>
            <a:ext cx="47262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rIns="32750" tIns="32750">
            <a:noAutofit/>
          </a:bodyPr>
          <a:lstStyle/>
          <a:p>
            <a:pPr indent="-28575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</a:pPr>
            <a:r>
              <a:rPr b="0" i="0" lang="iw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representation to be learned:</a:t>
            </a:r>
            <a:br>
              <a:rPr b="0" i="0" lang="iw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 i="0" lang="iw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</a:p>
        </p:txBody>
      </p:sp>
      <p:pic>
        <p:nvPicPr>
          <p:cNvPr descr="pasted-image.png" id="281" name="Shape 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4223" y="1322709"/>
            <a:ext cx="3659700" cy="13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x="767953" y="2695649"/>
            <a:ext cx="7804500" cy="20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rIns="32750" tIns="32750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190"/>
              <a:buFont typeface="Helvetica Neue Light"/>
              <a:buChar char="•"/>
            </a:pPr>
            <a:r>
              <a:rPr b="0" i="0" lang="iw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residual representation can be built out of several non-linear layers. 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6190"/>
              <a:buFont typeface="Helvetica Neue Light"/>
              <a:buChar char="•"/>
            </a:pPr>
            <a:r>
              <a:rPr b="0" i="0" lang="iw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only one linear layer no advantage is observed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6190"/>
              <a:buFont typeface="Helvetica Neue Light"/>
              <a:buChar char="•"/>
            </a:pPr>
            <a:r>
              <a:rPr b="0" i="0" lang="iw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Dimensionality reduction through linear mapping:</a:t>
            </a:r>
            <a:br>
              <a:rPr b="0" i="0" lang="iw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0" i="0" lang="iw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</a:p>
        </p:txBody>
      </p:sp>
      <p:pic>
        <p:nvPicPr>
          <p:cNvPr descr="pasted-image.png" id="283" name="Shape 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027" y="4406839"/>
            <a:ext cx="3705600" cy="2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ng" id="284" name="Shape 2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4393" y="2242223"/>
            <a:ext cx="2393100" cy="2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669726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r>
              <a:rPr b="0" i="0" lang="iw" sz="4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Tensorflow Implementation</a:t>
            </a:r>
          </a:p>
        </p:txBody>
      </p:sp>
      <p:sp>
        <p:nvSpPr>
          <p:cNvPr id="290" name="Shape 290"/>
          <p:cNvSpPr/>
          <p:nvPr/>
        </p:nvSpPr>
        <p:spPr>
          <a:xfrm>
            <a:off x="361320" y="1413123"/>
            <a:ext cx="54339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rIns="32750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b="1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iw" sz="1200" u="none" cap="none" strike="noStrike">
                <a:solidFill>
                  <a:srgbClr val="021994"/>
                </a:solidFill>
                <a:latin typeface="Courier New"/>
                <a:ea typeface="Courier New"/>
                <a:cs typeface="Courier New"/>
                <a:sym typeface="Courier New"/>
              </a:rPr>
              <a:t>residual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(name, l, increase_dim=</a:t>
            </a:r>
            <a:r>
              <a:rPr b="1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first=</a:t>
            </a:r>
            <a:r>
              <a:rPr b="1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 </a:t>
            </a:r>
            <a:r>
              <a:rPr b="1" i="0" lang="iw" sz="1200" u="none" cap="none" strike="noStrike">
                <a:solidFill>
                  <a:srgbClr val="6FBE40"/>
                </a:solidFill>
                <a:latin typeface="Courier New"/>
                <a:ea typeface="Courier New"/>
                <a:cs typeface="Courier New"/>
                <a:sym typeface="Courier New"/>
              </a:rPr>
              <a:t>%Stuff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1" i="0" sz="1200" u="none" cap="none" strike="noStrike">
              <a:solidFill>
                <a:srgbClr val="6FBE4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with tf.</a:t>
            </a:r>
            <a:r>
              <a:rPr b="0" i="0" lang="iw" sz="1200" u="none" cap="none" strike="noStrike">
                <a:solidFill>
                  <a:srgbClr val="021994"/>
                </a:solidFill>
                <a:latin typeface="Courier New"/>
                <a:ea typeface="Courier New"/>
                <a:cs typeface="Courier New"/>
                <a:sym typeface="Courier New"/>
              </a:rPr>
              <a:t>variable_scope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(name) </a:t>
            </a:r>
            <a:r>
              <a:rPr b="1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scope: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b1 = l </a:t>
            </a:r>
            <a:r>
              <a:rPr b="1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first </a:t>
            </a:r>
            <a:r>
              <a:rPr b="1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iw" sz="1200" u="none" cap="none" strike="noStrike">
                <a:solidFill>
                  <a:srgbClr val="021994"/>
                </a:solidFill>
                <a:latin typeface="Courier New"/>
                <a:ea typeface="Courier New"/>
                <a:cs typeface="Courier New"/>
                <a:sym typeface="Courier New"/>
              </a:rPr>
              <a:t>BNReLU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(l)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c1 = </a:t>
            </a:r>
            <a:r>
              <a:rPr b="0" i="0" lang="iw" sz="1200" u="none" cap="none" strike="noStrike">
                <a:solidFill>
                  <a:srgbClr val="021994"/>
                </a:solidFill>
                <a:latin typeface="Courier New"/>
                <a:ea typeface="Courier New"/>
                <a:cs typeface="Courier New"/>
                <a:sym typeface="Courier New"/>
              </a:rPr>
              <a:t>Conv2D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iw" sz="1200" u="none" cap="none" strike="noStrike">
                <a:solidFill>
                  <a:srgbClr val="CD1D00"/>
                </a:solidFill>
                <a:latin typeface="Courier New"/>
                <a:ea typeface="Courier New"/>
                <a:cs typeface="Courier New"/>
                <a:sym typeface="Courier New"/>
              </a:rPr>
              <a:t>'conv1'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b1, out_channel, </a:t>
            </a:r>
          </a:p>
          <a:p>
            <a:pPr indent="11811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stride=stride1, nl=BNReLU)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c2 = </a:t>
            </a:r>
            <a:r>
              <a:rPr b="0" i="0" lang="iw" sz="1200" u="none" cap="none" strike="noStrike">
                <a:solidFill>
                  <a:srgbClr val="021994"/>
                </a:solidFill>
                <a:latin typeface="Courier New"/>
                <a:ea typeface="Courier New"/>
                <a:cs typeface="Courier New"/>
                <a:sym typeface="Courier New"/>
              </a:rPr>
              <a:t>Conv2D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iw" sz="1200" u="none" cap="none" strike="noStrike">
                <a:solidFill>
                  <a:srgbClr val="CD1D00"/>
                </a:solidFill>
                <a:latin typeface="Courier New"/>
                <a:ea typeface="Courier New"/>
                <a:cs typeface="Courier New"/>
                <a:sym typeface="Courier New"/>
              </a:rPr>
              <a:t>'conv2'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c1, out_channel)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l = c2 + l</a:t>
            </a:r>
          </a:p>
          <a:p>
            <a:pPr indent="4445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0" i="0" lang="iw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pasted-image.png"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509" y="1134457"/>
            <a:ext cx="2649899" cy="392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ng" id="292" name="Shape 292"/>
          <p:cNvPicPr preferRelativeResize="0"/>
          <p:nvPr/>
        </p:nvPicPr>
        <p:blipFill rotWithShape="1">
          <a:blip r:embed="rId4">
            <a:alphaModFix/>
          </a:blip>
          <a:srcRect b="1578" l="1578" r="1578" t="1578"/>
          <a:stretch/>
        </p:blipFill>
        <p:spPr>
          <a:xfrm>
            <a:off x="361338" y="3502669"/>
            <a:ext cx="5433900" cy="14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718642" y="3264916"/>
            <a:ext cx="2316900" cy="341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r>
              <a:rPr b="0" i="0" lang="iw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Plain</a:t>
            </a:r>
          </a:p>
        </p:txBody>
      </p:sp>
      <p:sp>
        <p:nvSpPr>
          <p:cNvPr id="294" name="Shape 294"/>
          <p:cNvSpPr/>
          <p:nvPr/>
        </p:nvSpPr>
        <p:spPr>
          <a:xfrm>
            <a:off x="3513635" y="3264916"/>
            <a:ext cx="2316900" cy="341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r>
              <a:rPr b="0" i="0" lang="iw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ResNet</a:t>
            </a:r>
          </a:p>
        </p:txBody>
      </p:sp>
      <p:sp>
        <p:nvSpPr>
          <p:cNvPr id="295" name="Shape 295"/>
          <p:cNvSpPr/>
          <p:nvPr/>
        </p:nvSpPr>
        <p:spPr>
          <a:xfrm>
            <a:off x="2192041" y="3264916"/>
            <a:ext cx="2316899" cy="341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rIns="32750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r>
              <a:rPr b="0" i="0" lang="iw" sz="2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w" sz="4200"/>
              <a:t>Gradient Clipping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  <a:r>
              <a:rPr lang="iw" sz="3600">
                <a:highlight>
                  <a:srgbClr val="FFFF00"/>
                </a:highlight>
              </a:rPr>
              <a:t>Hagai &amp; Yonatan &amp; Omer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Gradient clipping</a:t>
            </a:r>
          </a:p>
        </p:txBody>
      </p:sp>
      <p:sp>
        <p:nvSpPr>
          <p:cNvPr id="306" name="Shape 30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iw"/>
              <a:t>Omer Shabtai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w" sz="4200"/>
              <a:t>Dropout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  <a:r>
              <a:rPr lang="iw" sz="3600">
                <a:highlight>
                  <a:srgbClr val="FFFF00"/>
                </a:highlight>
              </a:rPr>
              <a:t>Aviv &amp; Daniel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The problem</a:t>
            </a:r>
          </a:p>
        </p:txBody>
      </p:sp>
      <p:grpSp>
        <p:nvGrpSpPr>
          <p:cNvPr id="312" name="Shape 312"/>
          <p:cNvGrpSpPr/>
          <p:nvPr/>
        </p:nvGrpSpPr>
        <p:grpSpPr>
          <a:xfrm>
            <a:off x="5587775" y="1304875"/>
            <a:ext cx="2628925" cy="3416400"/>
            <a:chOff x="431925" y="1304875"/>
            <a:chExt cx="2628925" cy="3416400"/>
          </a:xfrm>
        </p:grpSpPr>
        <p:sp>
          <p:nvSpPr>
            <p:cNvPr id="313" name="Shape 313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Shape 315"/>
          <p:cNvSpPr txBox="1"/>
          <p:nvPr>
            <p:ph idx="4294967295" type="body"/>
          </p:nvPr>
        </p:nvSpPr>
        <p:spPr>
          <a:xfrm>
            <a:off x="5662275" y="1304875"/>
            <a:ext cx="2494500" cy="46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solidFill>
                  <a:schemeClr val="lt1"/>
                </a:solidFill>
              </a:rPr>
              <a:t>Prone nets:</a:t>
            </a:r>
          </a:p>
        </p:txBody>
      </p:sp>
      <p:sp>
        <p:nvSpPr>
          <p:cNvPr id="316" name="Shape 316"/>
          <p:cNvSpPr txBox="1"/>
          <p:nvPr>
            <p:ph idx="4294967295" type="body"/>
          </p:nvPr>
        </p:nvSpPr>
        <p:spPr>
          <a:xfrm>
            <a:off x="5663975" y="1850300"/>
            <a:ext cx="2478600" cy="279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 sz="1600"/>
              <a:t>Many layered nets (deep)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iw" sz="1600"/>
              <a:t>RNN where back prop might extend to far past</a:t>
            </a:r>
          </a:p>
        </p:txBody>
      </p:sp>
      <p:grpSp>
        <p:nvGrpSpPr>
          <p:cNvPr id="317" name="Shape 317"/>
          <p:cNvGrpSpPr/>
          <p:nvPr/>
        </p:nvGrpSpPr>
        <p:grpSpPr>
          <a:xfrm>
            <a:off x="680756" y="1304875"/>
            <a:ext cx="4696906" cy="3416400"/>
            <a:chOff x="3320450" y="1304875"/>
            <a:chExt cx="2632500" cy="3416400"/>
          </a:xfrm>
        </p:grpSpPr>
        <p:sp>
          <p:nvSpPr>
            <p:cNvPr id="318" name="Shape 318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Shape 320"/>
          <p:cNvSpPr txBox="1"/>
          <p:nvPr>
            <p:ph idx="4294967295" type="body"/>
          </p:nvPr>
        </p:nvSpPr>
        <p:spPr>
          <a:xfrm>
            <a:off x="803987" y="1304875"/>
            <a:ext cx="4450800" cy="46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solidFill>
                  <a:schemeClr val="lt1"/>
                </a:solidFill>
              </a:rPr>
              <a:t>Context</a:t>
            </a:r>
          </a:p>
        </p:txBody>
      </p:sp>
      <p:sp>
        <p:nvSpPr>
          <p:cNvPr id="321" name="Shape 321"/>
          <p:cNvSpPr txBox="1"/>
          <p:nvPr>
            <p:ph idx="4294967295" type="body"/>
          </p:nvPr>
        </p:nvSpPr>
        <p:spPr>
          <a:xfrm>
            <a:off x="817056" y="1850299"/>
            <a:ext cx="4422300" cy="279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 sz="1600"/>
              <a:t>the </a:t>
            </a:r>
            <a:r>
              <a:rPr b="1" lang="iw" sz="1600"/>
              <a:t>exploding gradients problem</a:t>
            </a:r>
            <a:r>
              <a:rPr lang="iw" sz="1600"/>
              <a:t> refers to the large increase in the norm of the gradient during training</a:t>
            </a:r>
          </a:p>
          <a:p>
            <a:pPr lvl="0" rtl="0">
              <a:spcBef>
                <a:spcPts val="0"/>
              </a:spcBef>
              <a:buNone/>
            </a:pPr>
            <a:r>
              <a:rPr lang="iw" sz="1600"/>
              <a:t>Happens for strong long-term correlations.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iw" sz="1600"/>
              <a:t>The opposite of vanishing gradient problem.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RNN back propagation: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225" y="1638825"/>
            <a:ext cx="470535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4773475" y="403340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>
                <a:solidFill>
                  <a:srgbClr val="FF0000"/>
                </a:solidFill>
              </a:rPr>
              <a:t>Vanishing</a:t>
            </a:r>
            <a:r>
              <a:rPr lang="iw"/>
              <a:t> for max eigenvalue &lt; 1</a:t>
            </a:r>
          </a:p>
          <a:p>
            <a:pPr lvl="0" rtl="0">
              <a:spcBef>
                <a:spcPts val="0"/>
              </a:spcBef>
              <a:buNone/>
            </a:pPr>
            <a:r>
              <a:rPr lang="iw">
                <a:solidFill>
                  <a:srgbClr val="A64D79"/>
                </a:solidFill>
              </a:rPr>
              <a:t>Exploading</a:t>
            </a:r>
            <a:r>
              <a:rPr lang="iw">
                <a:solidFill>
                  <a:schemeClr val="dk1"/>
                </a:solidFill>
              </a:rPr>
              <a:t> for max eigenvalue &gt; 1</a:t>
            </a:r>
          </a:p>
        </p:txBody>
      </p:sp>
      <p:sp>
        <p:nvSpPr>
          <p:cNvPr id="329" name="Shape 329"/>
          <p:cNvSpPr/>
          <p:nvPr/>
        </p:nvSpPr>
        <p:spPr>
          <a:xfrm>
            <a:off x="4773475" y="3021975"/>
            <a:ext cx="1208700" cy="900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Solution- Gradient clipping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662" y="944633"/>
            <a:ext cx="7076674" cy="6277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Implementation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Tensorflow built in functions:</a:t>
            </a: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311700" y="640175"/>
            <a:ext cx="8520600" cy="4163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b="1"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Basic (Value clipping): </a:t>
            </a:r>
          </a:p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tf.clip_by_value(t, clip_value_min, clip_value_max, name=None)</a:t>
            </a:r>
          </a:p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 sz="135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4378750" y="2982750"/>
            <a:ext cx="2133875" cy="1443150"/>
          </a:xfrm>
          <a:custGeom>
            <a:pathLst>
              <a:path extrusionOk="0" h="57726" w="85355">
                <a:moveTo>
                  <a:pt x="0" y="57726"/>
                </a:moveTo>
                <a:lnTo>
                  <a:pt x="24176" y="57726"/>
                </a:lnTo>
                <a:lnTo>
                  <a:pt x="61673" y="0"/>
                </a:lnTo>
                <a:lnTo>
                  <a:pt x="85355" y="493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8" name="Shape 348"/>
          <p:cNvSpPr/>
          <p:nvPr/>
        </p:nvSpPr>
        <p:spPr>
          <a:xfrm>
            <a:off x="1097750" y="2477050"/>
            <a:ext cx="1517150" cy="2331225"/>
          </a:xfrm>
          <a:custGeom>
            <a:pathLst>
              <a:path extrusionOk="0" h="93249" w="60686">
                <a:moveTo>
                  <a:pt x="0" y="93249"/>
                </a:moveTo>
                <a:lnTo>
                  <a:pt x="10043" y="76967"/>
                </a:lnTo>
                <a:lnTo>
                  <a:pt x="47540" y="19241"/>
                </a:lnTo>
                <a:lnTo>
                  <a:pt x="60686" y="0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9" name="Shape 349"/>
          <p:cNvSpPr/>
          <p:nvPr/>
        </p:nvSpPr>
        <p:spPr>
          <a:xfrm>
            <a:off x="3058950" y="3402212"/>
            <a:ext cx="1048500" cy="48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 txBox="1"/>
          <p:nvPr/>
        </p:nvSpPr>
        <p:spPr>
          <a:xfrm>
            <a:off x="6624300" y="2353650"/>
            <a:ext cx="220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clip_value_max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6624300" y="4018800"/>
            <a:ext cx="220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2400"/>
              </a:spcBef>
              <a:spcAft>
                <a:spcPts val="1200"/>
              </a:spcAft>
              <a:buNone/>
            </a:pPr>
            <a:r>
              <a:rPr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clip_value_min</a:t>
            </a:r>
          </a:p>
        </p:txBody>
      </p:sp>
      <p:cxnSp>
        <p:nvCxnSpPr>
          <p:cNvPr id="352" name="Shape 352"/>
          <p:cNvCxnSpPr/>
          <p:nvPr/>
        </p:nvCxnSpPr>
        <p:spPr>
          <a:xfrm>
            <a:off x="6514750" y="2980600"/>
            <a:ext cx="1585800" cy="123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353" name="Shape 353"/>
          <p:cNvCxnSpPr/>
          <p:nvPr/>
        </p:nvCxnSpPr>
        <p:spPr>
          <a:xfrm>
            <a:off x="4970825" y="4413575"/>
            <a:ext cx="3205800" cy="27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354" name="Shape 354"/>
          <p:cNvSpPr txBox="1"/>
          <p:nvPr>
            <p:ph type="title"/>
          </p:nvPr>
        </p:nvSpPr>
        <p:spPr>
          <a:xfrm>
            <a:off x="1683300" y="4712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 sz="1800"/>
              <a:t>Value clipping doesn’t keep gradient direction!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Norm - clipping</a:t>
            </a:r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5" y="1299175"/>
            <a:ext cx="9022509" cy="30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235500" y="71825"/>
            <a:ext cx="8520600" cy="478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Advanced (L2 norms): </a:t>
            </a:r>
          </a:p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iw" sz="12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Typically used before applying  an optimizer.</a:t>
            </a:r>
          </a:p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iw" sz="12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Resemble regularisation parameters, but allows long term memory.</a:t>
            </a:r>
          </a:p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tf.clip_by_norm(t, clip_norm, axes=None, name=None)</a:t>
            </a:r>
          </a:p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	(over single layer, single gradient matrix)</a:t>
            </a:r>
          </a:p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tf.clip_by_average_norm(t, clip_norm, name=None)</a:t>
            </a:r>
          </a:p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	(over gradient ensemble)</a:t>
            </a:r>
          </a:p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35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311700" y="271350"/>
            <a:ext cx="8520600" cy="469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When applied on tensor list:</a:t>
            </a:r>
          </a:p>
          <a:p>
            <a:pPr lvl="0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iw" sz="135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tf.clip_by_global_norm(t_list, clip_norm, use_norm=None, name=None)</a:t>
            </a:r>
          </a:p>
          <a:p>
            <a:pPr indent="387350" lvl="0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iw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This is the correct way to perform gradient clipping </a:t>
            </a:r>
          </a:p>
          <a:p>
            <a:pPr indent="387350" lvl="0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iw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slower than </a:t>
            </a:r>
            <a:r>
              <a:rPr lang="iw" sz="1100">
                <a:solidFill>
                  <a:srgbClr val="37474F"/>
                </a:solidFill>
                <a:highlight>
                  <a:srgbClr val="F7F7F7"/>
                </a:highlight>
                <a:latin typeface="Roboto Mono"/>
                <a:ea typeface="Roboto Mono"/>
                <a:cs typeface="Roboto Mono"/>
                <a:sym typeface="Roboto Mono"/>
              </a:rPr>
              <a:t>clip_by_norm()</a:t>
            </a:r>
            <a:r>
              <a:rPr lang="iw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(needs all parameters)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Further reading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iw"/>
              <a:t>On the difficulty of training Recurrent Neural Networks: </a:t>
            </a:r>
            <a:r>
              <a:rPr lang="iw" u="sng">
                <a:solidFill>
                  <a:schemeClr val="hlink"/>
                </a:solidFill>
                <a:hlinkClick r:id="rId3"/>
              </a:rPr>
              <a:t>https://arxiv.org/pdf/1211.5063.pdf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iw"/>
              <a:t>Gradient clipping in Tensor flow: </a:t>
            </a:r>
            <a:r>
              <a:rPr lang="iw" u="sng">
                <a:solidFill>
                  <a:schemeClr val="hlink"/>
                </a:solidFill>
                <a:hlinkClick r:id="rId4"/>
              </a:rPr>
              <a:t>https://www.tensorflow.org/versions/r0.12/api_docs/python/train/gradient_clipping</a:t>
            </a:r>
            <a:r>
              <a:rPr lang="iw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Dropout - general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897563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Dropout?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iw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neuron's output with some probability (use for some or all layers)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use dropout? – reduces overfitting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iw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learns multiple independent representations of same data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iw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Prevents complex co-adaptations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4769" y="1621092"/>
            <a:ext cx="3912900" cy="151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Dropout - code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Dropout parameters 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iw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keep_prob: train (p=0.5-0.8) vs. test (p=1)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parameters	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iw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learning rate by factor of 10-100 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iw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high momentum value: 0.9 or 0.99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use when overfitting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5" y="3921900"/>
            <a:ext cx="5692499" cy="4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w" sz="4200"/>
              <a:t>Intro to Keras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  <a:r>
              <a:rPr lang="iw" sz="3600">
                <a:highlight>
                  <a:srgbClr val="FFFF00"/>
                </a:highlight>
              </a:rPr>
              <a:t>Gal &amp; Gal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Introduction to Keras</a:t>
            </a:r>
          </a:p>
        </p:txBody>
      </p:sp>
      <p:sp>
        <p:nvSpPr>
          <p:cNvPr id="209" name="Shape 20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Gal Benor, Gal Yona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2390800" y="231600"/>
            <a:ext cx="5216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w"/>
              <a:t>Using Keras - Motivation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971075"/>
            <a:ext cx="8520600" cy="392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404040"/>
              </a:buClr>
              <a:buSzPct val="100000"/>
            </a:pPr>
            <a:r>
              <a:rPr lang="iw" sz="1400">
                <a:solidFill>
                  <a:srgbClr val="404040"/>
                </a:solidFill>
                <a:highlight>
                  <a:srgbClr val="FCFCFC"/>
                </a:highlight>
              </a:rPr>
              <a:t>Keras is a high-level neural networks API, written in Python that works on top of either </a:t>
            </a:r>
            <a:r>
              <a:rPr lang="iw" sz="1400" u="sng">
                <a:solidFill>
                  <a:srgbClr val="8E4A4A"/>
                </a:solidFill>
                <a:highlight>
                  <a:srgbClr val="FCFCFC"/>
                </a:highlight>
                <a:hlinkClick r:id="rId3"/>
              </a:rPr>
              <a:t>TensorFlow</a:t>
            </a:r>
            <a:r>
              <a:rPr lang="iw" sz="1400">
                <a:solidFill>
                  <a:srgbClr val="404040"/>
                </a:solidFill>
                <a:highlight>
                  <a:srgbClr val="FCFCFC"/>
                </a:highlight>
              </a:rPr>
              <a:t> or </a:t>
            </a:r>
            <a:r>
              <a:rPr lang="iw" sz="1400" u="sng">
                <a:solidFill>
                  <a:srgbClr val="8E4A4A"/>
                </a:solidFill>
                <a:highlight>
                  <a:srgbClr val="FCFCFC"/>
                </a:highlight>
                <a:hlinkClick r:id="rId4"/>
              </a:rPr>
              <a:t>Theano</a:t>
            </a:r>
            <a:r>
              <a:rPr lang="iw" sz="1400">
                <a:solidFill>
                  <a:srgbClr val="404040"/>
                </a:solidFill>
                <a:highlight>
                  <a:srgbClr val="FCFCFC"/>
                </a:highlight>
              </a:rPr>
              <a:t> as its backend.</a:t>
            </a:r>
          </a:p>
          <a:p>
            <a:pPr indent="-317500" lvl="0" marL="457200" rtl="0">
              <a:spcBef>
                <a:spcPts val="0"/>
              </a:spcBef>
              <a:buClr>
                <a:srgbClr val="404040"/>
              </a:buClr>
              <a:buSzPct val="100000"/>
            </a:pPr>
            <a:r>
              <a:rPr lang="iw" sz="1400">
                <a:solidFill>
                  <a:srgbClr val="404040"/>
                </a:solidFill>
                <a:highlight>
                  <a:srgbClr val="FCFCFC"/>
                </a:highlight>
              </a:rPr>
              <a:t>Core data structure of Keras is a </a:t>
            </a:r>
            <a:r>
              <a:rPr b="1" lang="iw" sz="1400">
                <a:solidFill>
                  <a:srgbClr val="404040"/>
                </a:solidFill>
                <a:highlight>
                  <a:srgbClr val="FCFCFC"/>
                </a:highlight>
              </a:rPr>
              <a:t>model</a:t>
            </a:r>
            <a:r>
              <a:rPr lang="iw" sz="1400">
                <a:solidFill>
                  <a:srgbClr val="404040"/>
                </a:solidFill>
                <a:highlight>
                  <a:srgbClr val="FCFCFC"/>
                </a:highlight>
              </a:rPr>
              <a:t>, which is just a way to organize layers.</a:t>
            </a:r>
          </a:p>
          <a:p>
            <a:pPr indent="-317500" lvl="1" marL="914400" rtl="0">
              <a:spcBef>
                <a:spcPts val="0"/>
              </a:spcBef>
              <a:buClr>
                <a:srgbClr val="404040"/>
              </a:buClr>
              <a:buSzPct val="100000"/>
            </a:pPr>
            <a:r>
              <a:rPr lang="iw">
                <a:solidFill>
                  <a:srgbClr val="404040"/>
                </a:solidFill>
                <a:highlight>
                  <a:srgbClr val="FCFCFC"/>
                </a:highlight>
              </a:rPr>
              <a:t>There are two ways Keras offers us to model our network: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404040"/>
              </a:solidFill>
              <a:highlight>
                <a:srgbClr val="FCFCFC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404040"/>
              </a:solidFill>
              <a:highlight>
                <a:srgbClr val="FCFCFC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404040"/>
              </a:solidFill>
              <a:highlight>
                <a:srgbClr val="FCFCFC"/>
              </a:highlight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404040"/>
              </a:solidFill>
              <a:highlight>
                <a:srgbClr val="FCFCFC"/>
              </a:highlight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404040"/>
              </a:solidFill>
              <a:highlight>
                <a:srgbClr val="FCFCFC"/>
              </a:highlight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rPr lang="iw" sz="1400">
                <a:solidFill>
                  <a:srgbClr val="404040"/>
                </a:solidFill>
                <a:highlight>
                  <a:srgbClr val="FCFCFC"/>
                </a:highlight>
              </a:rPr>
              <a:t>The model’s </a:t>
            </a:r>
            <a:r>
              <a:rPr b="1" lang="iw" sz="1400">
                <a:solidFill>
                  <a:srgbClr val="404040"/>
                </a:solidFill>
                <a:highlight>
                  <a:srgbClr val="FCFCFC"/>
                </a:highlight>
              </a:rPr>
              <a:t>layers</a:t>
            </a:r>
            <a:r>
              <a:rPr lang="iw" sz="1400">
                <a:solidFill>
                  <a:srgbClr val="404040"/>
                </a:solidFill>
                <a:highlight>
                  <a:srgbClr val="FCFCFC"/>
                </a:highlight>
              </a:rPr>
              <a:t> are a way of representing the neural network in a simple and manageable way.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404040"/>
              </a:solidFill>
              <a:highlight>
                <a:srgbClr val="FCFCFC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404040"/>
              </a:solidFill>
              <a:highlight>
                <a:srgbClr val="FCFCFC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404040"/>
              </a:solidFill>
              <a:highlight>
                <a:srgbClr val="FCFCFC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iw" sz="1200">
                <a:solidFill>
                  <a:srgbClr val="404040"/>
                </a:solidFill>
                <a:highlight>
                  <a:srgbClr val="FCFCFC"/>
                </a:highlight>
              </a:rPr>
              <a:t>.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6325" y="1451275"/>
            <a:ext cx="1920799" cy="2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875025" y="2369000"/>
            <a:ext cx="2646300" cy="146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2400"/>
              <a:t>Sequential model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iw"/>
              <a:t>Linear stack of layers</a:t>
            </a:r>
          </a:p>
        </p:txBody>
      </p:sp>
      <p:sp>
        <p:nvSpPr>
          <p:cNvPr id="218" name="Shape 218"/>
          <p:cNvSpPr/>
          <p:nvPr/>
        </p:nvSpPr>
        <p:spPr>
          <a:xfrm>
            <a:off x="4450025" y="2369000"/>
            <a:ext cx="2646300" cy="146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2400"/>
              <a:t>Keras functional API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iw"/>
              <a:t>Arbitrary graphs of layers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75" y="313125"/>
            <a:ext cx="8839200" cy="42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150" y="1211575"/>
            <a:ext cx="2618574" cy="196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w" sz="4200"/>
              <a:t>Intro to Keras 2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  <a:r>
              <a:rPr lang="iw" sz="3600">
                <a:highlight>
                  <a:srgbClr val="FFFF00"/>
                </a:highlight>
              </a:rPr>
              <a:t>Yotam Amar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